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sldIdLst>
    <p:sldId id="256" r:id="rId5"/>
    <p:sldId id="257" r:id="rId6"/>
    <p:sldId id="262" r:id="rId7"/>
    <p:sldId id="261" r:id="rId8"/>
    <p:sldId id="259" r:id="rId9"/>
    <p:sldId id="263" r:id="rId10"/>
    <p:sldId id="264" r:id="rId11"/>
    <p:sldId id="265" r:id="rId12"/>
    <p:sldId id="266" r:id="rId13"/>
    <p:sldId id="267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 smtClean="0"/>
            <a:t>ELECTRICITY AND UTILITY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 smtClean="0"/>
            <a:t>DUKE ENERGY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2"/>
      <dgm:spPr/>
    </dgm:pt>
    <dgm:pt modelId="{BB7E5F84-64F2-4718-BACC-301BBCDC9D3A}" type="pres">
      <dgm:prSet presAssocID="{AAC263CB-8256-4B03-92FE-1622698FB3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  <dgm:extLst/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2"/>
      <dgm:spPr/>
    </dgm:pt>
    <dgm:pt modelId="{8B8D9FA1-74BB-4EA5-B65F-49B870DCE4EB}" type="pres">
      <dgm:prSet presAssocID="{4E8D2E69-0173-4BD3-B96A-7A9C5DD12B47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/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575528"/>
          <a:ext cx="3084892" cy="10625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321410" y="814594"/>
          <a:ext cx="584382" cy="58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1227203" y="575528"/>
          <a:ext cx="1857688" cy="1062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 smtClean="0"/>
            <a:t>ELECTRICITY AND UTILITY</a:t>
          </a:r>
          <a:endParaRPr lang="en-US" sz="2500" kern="1200" dirty="0"/>
        </a:p>
      </dsp:txBody>
      <dsp:txXfrm>
        <a:off x="1227203" y="575528"/>
        <a:ext cx="1857688" cy="1062514"/>
      </dsp:txXfrm>
    </dsp:sp>
    <dsp:sp modelId="{B9A40EDB-694E-464C-8356-AEE8787842F2}">
      <dsp:nvSpPr>
        <dsp:cNvPr id="0" name=""/>
        <dsp:cNvSpPr/>
      </dsp:nvSpPr>
      <dsp:spPr>
        <a:xfrm>
          <a:off x="0" y="1903671"/>
          <a:ext cx="3084892" cy="1062514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321410" y="2142736"/>
          <a:ext cx="584382" cy="58438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1227203" y="1903671"/>
          <a:ext cx="1857688" cy="1062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 smtClean="0"/>
            <a:t>DUKE ENERGY</a:t>
          </a:r>
          <a:endParaRPr lang="en-US" sz="2500" kern="1200" dirty="0"/>
        </a:p>
      </dsp:txBody>
      <dsp:txXfrm>
        <a:off x="1227203" y="1903671"/>
        <a:ext cx="1857688" cy="1062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489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Utility Domain understanding demonstration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74" y="2389977"/>
            <a:ext cx="5052995" cy="12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5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IN" sz="2400" dirty="0" smtClean="0"/>
              <a:t>Bhawesh.gupta@cognizant.com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Table OF content</a:t>
            </a:r>
            <a:endParaRPr lang="en-US" sz="3200" dirty="0"/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401330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379620"/>
            <a:ext cx="9905998" cy="1478570"/>
          </a:xfrm>
        </p:spPr>
        <p:txBody>
          <a:bodyPr/>
          <a:lstStyle/>
          <a:p>
            <a:r>
              <a:rPr lang="en-US" b="1" dirty="0"/>
              <a:t>Utilities Value </a:t>
            </a:r>
            <a:r>
              <a:rPr lang="en-US" b="1" dirty="0" smtClean="0"/>
              <a:t>Chain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76" y="1515761"/>
            <a:ext cx="10964562" cy="51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4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5" y="656454"/>
            <a:ext cx="10654506" cy="5137150"/>
          </a:xfrm>
        </p:spPr>
      </p:pic>
      <p:sp>
        <p:nvSpPr>
          <p:cNvPr id="5" name="Rectangle 4"/>
          <p:cNvSpPr/>
          <p:nvPr/>
        </p:nvSpPr>
        <p:spPr>
          <a:xfrm>
            <a:off x="954087" y="5857399"/>
            <a:ext cx="107008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McKinsey forecasts the renewable share to increase from 25% in the global power generation mix today to increase to 51% by 2035 and increase to 73% by 2050. While in 2035, wind still leads, from 2040 on solar is the #1. (Source: McKinsey Energy Insights’ Global Energy Perspective, January 2019)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b="1" dirty="0"/>
              <a:t>Who are electricity consumers?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255" y="1746701"/>
            <a:ext cx="7768968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03" y="1754938"/>
            <a:ext cx="3857625" cy="46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659027"/>
            <a:ext cx="9814911" cy="51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2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9266540" y="885889"/>
            <a:ext cx="2329183" cy="2491206"/>
          </a:xfrm>
          <a:prstGeom prst="rect">
            <a:avLst/>
          </a:prstGeom>
          <a:solidFill>
            <a:srgbClr val="A3C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283201" y="4388102"/>
            <a:ext cx="2047147" cy="14023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219170">
              <a:defRPr/>
            </a:pPr>
            <a:endParaRPr lang="en-US" sz="1100" kern="0" dirty="0">
              <a:solidFill>
                <a:srgbClr val="141414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47936" y="1132636"/>
            <a:ext cx="3571012" cy="4488326"/>
            <a:chOff x="304800" y="875278"/>
            <a:chExt cx="3694256" cy="3429000"/>
          </a:xfrm>
        </p:grpSpPr>
        <p:sp>
          <p:nvSpPr>
            <p:cNvPr id="41" name="Rectangle 40"/>
            <p:cNvSpPr/>
            <p:nvPr/>
          </p:nvSpPr>
          <p:spPr>
            <a:xfrm>
              <a:off x="304800" y="875278"/>
              <a:ext cx="1333500" cy="685800"/>
            </a:xfrm>
            <a:prstGeom prst="rect">
              <a:avLst/>
            </a:prstGeom>
            <a:solidFill>
              <a:srgbClr val="76AE72">
                <a:alpha val="31765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330" kern="0" dirty="0" smtClean="0">
                  <a:solidFill>
                    <a:srgbClr val="141414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$23.56 </a:t>
              </a:r>
              <a:r>
                <a:rPr lang="en-US" sz="1330" kern="0" dirty="0">
                  <a:solidFill>
                    <a:srgbClr val="141414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</a:p>
            <a:p>
              <a:pPr algn="ctr" defTabSz="1219170">
                <a:defRPr/>
              </a:pPr>
              <a:r>
                <a:rPr lang="en-US" sz="1330" kern="0" dirty="0">
                  <a:solidFill>
                    <a:srgbClr val="141414"/>
                  </a:solidFill>
                </a:rPr>
                <a:t>Revenue in FY </a:t>
              </a:r>
              <a:r>
                <a:rPr lang="en-US" sz="1330" kern="0" dirty="0" smtClean="0">
                  <a:solidFill>
                    <a:srgbClr val="141414"/>
                  </a:solidFill>
                </a:rPr>
                <a:t>2017</a:t>
              </a:r>
              <a:endParaRPr lang="en-US" sz="1330" kern="0" dirty="0">
                <a:solidFill>
                  <a:srgbClr val="141414"/>
                </a:solidFill>
              </a:endParaRPr>
            </a:p>
          </p:txBody>
        </p:sp>
        <p:sp>
          <p:nvSpPr>
            <p:cNvPr id="42" name="Right Triangle 16"/>
            <p:cNvSpPr/>
            <p:nvPr/>
          </p:nvSpPr>
          <p:spPr>
            <a:xfrm>
              <a:off x="1632671" y="875279"/>
              <a:ext cx="2366385" cy="1728644"/>
            </a:xfrm>
            <a:custGeom>
              <a:avLst/>
              <a:gdLst>
                <a:gd name="connsiteX0" fmla="*/ 0 w 1562100"/>
                <a:gd name="connsiteY0" fmla="*/ 1143000 h 1143000"/>
                <a:gd name="connsiteX1" fmla="*/ 0 w 1562100"/>
                <a:gd name="connsiteY1" fmla="*/ 0 h 1143000"/>
                <a:gd name="connsiteX2" fmla="*/ 1562100 w 1562100"/>
                <a:gd name="connsiteY2" fmla="*/ 1143000 h 1143000"/>
                <a:gd name="connsiteX3" fmla="*/ 0 w 1562100"/>
                <a:gd name="connsiteY3" fmla="*/ 1143000 h 1143000"/>
                <a:gd name="connsiteX0" fmla="*/ 0 w 1572491"/>
                <a:gd name="connsiteY0" fmla="*/ 685800 h 1143000"/>
                <a:gd name="connsiteX1" fmla="*/ 10391 w 1572491"/>
                <a:gd name="connsiteY1" fmla="*/ 0 h 1143000"/>
                <a:gd name="connsiteX2" fmla="*/ 1572491 w 1572491"/>
                <a:gd name="connsiteY2" fmla="*/ 1143000 h 1143000"/>
                <a:gd name="connsiteX3" fmla="*/ 0 w 1572491"/>
                <a:gd name="connsiteY3" fmla="*/ 685800 h 1143000"/>
                <a:gd name="connsiteX0" fmla="*/ 0 w 2393373"/>
                <a:gd name="connsiteY0" fmla="*/ 685800 h 1693719"/>
                <a:gd name="connsiteX1" fmla="*/ 10391 w 2393373"/>
                <a:gd name="connsiteY1" fmla="*/ 0 h 1693719"/>
                <a:gd name="connsiteX2" fmla="*/ 2393373 w 2393373"/>
                <a:gd name="connsiteY2" fmla="*/ 1693719 h 1693719"/>
                <a:gd name="connsiteX3" fmla="*/ 0 w 2393373"/>
                <a:gd name="connsiteY3" fmla="*/ 685800 h 1693719"/>
                <a:gd name="connsiteX0" fmla="*/ 0 w 2371148"/>
                <a:gd name="connsiteY0" fmla="*/ 685800 h 1728644"/>
                <a:gd name="connsiteX1" fmla="*/ 10391 w 2371148"/>
                <a:gd name="connsiteY1" fmla="*/ 0 h 1728644"/>
                <a:gd name="connsiteX2" fmla="*/ 2371148 w 2371148"/>
                <a:gd name="connsiteY2" fmla="*/ 1728644 h 1728644"/>
                <a:gd name="connsiteX3" fmla="*/ 0 w 2371148"/>
                <a:gd name="connsiteY3" fmla="*/ 685800 h 1728644"/>
                <a:gd name="connsiteX0" fmla="*/ 0 w 2371148"/>
                <a:gd name="connsiteY0" fmla="*/ 685800 h 1728644"/>
                <a:gd name="connsiteX1" fmla="*/ 10391 w 2371148"/>
                <a:gd name="connsiteY1" fmla="*/ 0 h 1728644"/>
                <a:gd name="connsiteX2" fmla="*/ 2371148 w 2371148"/>
                <a:gd name="connsiteY2" fmla="*/ 1728644 h 1728644"/>
                <a:gd name="connsiteX3" fmla="*/ 0 w 2371148"/>
                <a:gd name="connsiteY3" fmla="*/ 685800 h 1728644"/>
                <a:gd name="connsiteX0" fmla="*/ 0 w 2366385"/>
                <a:gd name="connsiteY0" fmla="*/ 685800 h 1728644"/>
                <a:gd name="connsiteX1" fmla="*/ 5628 w 2366385"/>
                <a:gd name="connsiteY1" fmla="*/ 0 h 1728644"/>
                <a:gd name="connsiteX2" fmla="*/ 2366385 w 2366385"/>
                <a:gd name="connsiteY2" fmla="*/ 1728644 h 1728644"/>
                <a:gd name="connsiteX3" fmla="*/ 0 w 2366385"/>
                <a:gd name="connsiteY3" fmla="*/ 685800 h 172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85" h="1728644">
                  <a:moveTo>
                    <a:pt x="0" y="685800"/>
                  </a:moveTo>
                  <a:lnTo>
                    <a:pt x="5628" y="0"/>
                  </a:lnTo>
                  <a:lnTo>
                    <a:pt x="2366385" y="1728644"/>
                  </a:lnTo>
                  <a:cubicBezTo>
                    <a:pt x="1658552" y="1260379"/>
                    <a:pt x="790383" y="1033415"/>
                    <a:pt x="0" y="685800"/>
                  </a:cubicBezTo>
                  <a:close/>
                </a:path>
              </a:pathLst>
            </a:custGeom>
            <a:solidFill>
              <a:srgbClr val="76AE72">
                <a:alpha val="31765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133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43" name="Rectangle 29"/>
            <p:cNvSpPr/>
            <p:nvPr/>
          </p:nvSpPr>
          <p:spPr>
            <a:xfrm>
              <a:off x="304800" y="1561078"/>
              <a:ext cx="1336675" cy="685800"/>
            </a:xfrm>
            <a:custGeom>
              <a:avLst/>
              <a:gdLst>
                <a:gd name="connsiteX0" fmla="*/ 0 w 1333500"/>
                <a:gd name="connsiteY0" fmla="*/ 0 h 685800"/>
                <a:gd name="connsiteX1" fmla="*/ 1333500 w 1333500"/>
                <a:gd name="connsiteY1" fmla="*/ 0 h 685800"/>
                <a:gd name="connsiteX2" fmla="*/ 1333500 w 1333500"/>
                <a:gd name="connsiteY2" fmla="*/ 685800 h 685800"/>
                <a:gd name="connsiteX3" fmla="*/ 0 w 1333500"/>
                <a:gd name="connsiteY3" fmla="*/ 685800 h 685800"/>
                <a:gd name="connsiteX4" fmla="*/ 0 w 1333500"/>
                <a:gd name="connsiteY4" fmla="*/ 0 h 685800"/>
                <a:gd name="connsiteX0" fmla="*/ 0 w 1336675"/>
                <a:gd name="connsiteY0" fmla="*/ 0 h 685800"/>
                <a:gd name="connsiteX1" fmla="*/ 1333500 w 1336675"/>
                <a:gd name="connsiteY1" fmla="*/ 0 h 685800"/>
                <a:gd name="connsiteX2" fmla="*/ 1336675 w 1336675"/>
                <a:gd name="connsiteY2" fmla="*/ 685800 h 685800"/>
                <a:gd name="connsiteX3" fmla="*/ 0 w 1336675"/>
                <a:gd name="connsiteY3" fmla="*/ 685800 h 685800"/>
                <a:gd name="connsiteX4" fmla="*/ 0 w 1336675"/>
                <a:gd name="connsiteY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675" h="685800">
                  <a:moveTo>
                    <a:pt x="0" y="0"/>
                  </a:moveTo>
                  <a:lnTo>
                    <a:pt x="1333500" y="0"/>
                  </a:lnTo>
                  <a:cubicBezTo>
                    <a:pt x="1334558" y="228600"/>
                    <a:pt x="1335617" y="457200"/>
                    <a:pt x="1336675" y="685800"/>
                  </a:cubicBez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3CF">
                <a:lumMod val="75000"/>
                <a:alpha val="31765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330" kern="0" dirty="0" smtClean="0">
                  <a:solidFill>
                    <a:srgbClr val="141414"/>
                  </a:solidFill>
                </a:rPr>
                <a:t>7.6 </a:t>
              </a:r>
              <a:r>
                <a:rPr lang="en-US" sz="1330" kern="0" dirty="0">
                  <a:solidFill>
                    <a:srgbClr val="141414"/>
                  </a:solidFill>
                </a:rPr>
                <a:t>M</a:t>
              </a:r>
              <a:r>
                <a:rPr lang="en-US" sz="1330" kern="0" dirty="0" smtClean="0">
                  <a:solidFill>
                    <a:srgbClr val="141414"/>
                  </a:solidFill>
                </a:rPr>
                <a:t>illion</a:t>
              </a:r>
              <a:endParaRPr lang="en-US" sz="1330" kern="0" dirty="0">
                <a:solidFill>
                  <a:srgbClr val="141414"/>
                </a:solidFill>
              </a:endParaRPr>
            </a:p>
            <a:p>
              <a:pPr algn="ctr" defTabSz="1219170">
                <a:defRPr/>
              </a:pPr>
              <a:r>
                <a:rPr lang="en-US" sz="1330" kern="0" dirty="0" smtClean="0">
                  <a:solidFill>
                    <a:srgbClr val="141414"/>
                  </a:solidFill>
                </a:rPr>
                <a:t>Electric Customers</a:t>
              </a:r>
              <a:endParaRPr lang="en-US" sz="1330" kern="0" dirty="0">
                <a:solidFill>
                  <a:srgbClr val="141414"/>
                </a:solidFill>
              </a:endParaRPr>
            </a:p>
          </p:txBody>
        </p:sp>
        <p:sp>
          <p:nvSpPr>
            <p:cNvPr id="44" name="Right Triangle 16"/>
            <p:cNvSpPr/>
            <p:nvPr/>
          </p:nvSpPr>
          <p:spPr>
            <a:xfrm>
              <a:off x="1635197" y="1564614"/>
              <a:ext cx="2363859" cy="1039310"/>
            </a:xfrm>
            <a:custGeom>
              <a:avLst/>
              <a:gdLst>
                <a:gd name="connsiteX0" fmla="*/ 0 w 1562100"/>
                <a:gd name="connsiteY0" fmla="*/ 1143000 h 1143000"/>
                <a:gd name="connsiteX1" fmla="*/ 0 w 1562100"/>
                <a:gd name="connsiteY1" fmla="*/ 0 h 1143000"/>
                <a:gd name="connsiteX2" fmla="*/ 1562100 w 1562100"/>
                <a:gd name="connsiteY2" fmla="*/ 1143000 h 1143000"/>
                <a:gd name="connsiteX3" fmla="*/ 0 w 1562100"/>
                <a:gd name="connsiteY3" fmla="*/ 1143000 h 1143000"/>
                <a:gd name="connsiteX0" fmla="*/ 0 w 1572491"/>
                <a:gd name="connsiteY0" fmla="*/ 685800 h 1143000"/>
                <a:gd name="connsiteX1" fmla="*/ 10391 w 1572491"/>
                <a:gd name="connsiteY1" fmla="*/ 0 h 1143000"/>
                <a:gd name="connsiteX2" fmla="*/ 1572491 w 1572491"/>
                <a:gd name="connsiteY2" fmla="*/ 1143000 h 1143000"/>
                <a:gd name="connsiteX3" fmla="*/ 0 w 1572491"/>
                <a:gd name="connsiteY3" fmla="*/ 685800 h 1143000"/>
                <a:gd name="connsiteX0" fmla="*/ 5484 w 1577975"/>
                <a:gd name="connsiteY0" fmla="*/ 688975 h 1146175"/>
                <a:gd name="connsiteX1" fmla="*/ 0 w 1577975"/>
                <a:gd name="connsiteY1" fmla="*/ 0 h 1146175"/>
                <a:gd name="connsiteX2" fmla="*/ 1577975 w 1577975"/>
                <a:gd name="connsiteY2" fmla="*/ 1146175 h 1146175"/>
                <a:gd name="connsiteX3" fmla="*/ 5484 w 1577975"/>
                <a:gd name="connsiteY3" fmla="*/ 688975 h 1146175"/>
                <a:gd name="connsiteX0" fmla="*/ 5484 w 1577975"/>
                <a:gd name="connsiteY0" fmla="*/ 751287 h 1146175"/>
                <a:gd name="connsiteX1" fmla="*/ 0 w 1577975"/>
                <a:gd name="connsiteY1" fmla="*/ 0 h 1146175"/>
                <a:gd name="connsiteX2" fmla="*/ 1577975 w 1577975"/>
                <a:gd name="connsiteY2" fmla="*/ 1146175 h 1146175"/>
                <a:gd name="connsiteX3" fmla="*/ 5484 w 1577975"/>
                <a:gd name="connsiteY3" fmla="*/ 751287 h 1146175"/>
                <a:gd name="connsiteX0" fmla="*/ 5484 w 1577975"/>
                <a:gd name="connsiteY0" fmla="*/ 751287 h 1146175"/>
                <a:gd name="connsiteX1" fmla="*/ 0 w 1577975"/>
                <a:gd name="connsiteY1" fmla="*/ 0 h 1146175"/>
                <a:gd name="connsiteX2" fmla="*/ 1172414 w 1577975"/>
                <a:gd name="connsiteY2" fmla="*/ 777647 h 1146175"/>
                <a:gd name="connsiteX3" fmla="*/ 1577975 w 1577975"/>
                <a:gd name="connsiteY3" fmla="*/ 1146175 h 1146175"/>
                <a:gd name="connsiteX4" fmla="*/ 5484 w 1577975"/>
                <a:gd name="connsiteY4" fmla="*/ 751287 h 1146175"/>
                <a:gd name="connsiteX0" fmla="*/ 5484 w 1577975"/>
                <a:gd name="connsiteY0" fmla="*/ 751287 h 1146175"/>
                <a:gd name="connsiteX1" fmla="*/ 0 w 1577975"/>
                <a:gd name="connsiteY1" fmla="*/ 0 h 1146175"/>
                <a:gd name="connsiteX2" fmla="*/ 1172414 w 1577975"/>
                <a:gd name="connsiteY2" fmla="*/ 777647 h 1146175"/>
                <a:gd name="connsiteX3" fmla="*/ 1577975 w 1577975"/>
                <a:gd name="connsiteY3" fmla="*/ 1146175 h 1146175"/>
                <a:gd name="connsiteX4" fmla="*/ 1240168 w 1577975"/>
                <a:gd name="connsiteY4" fmla="*/ 923043 h 1146175"/>
                <a:gd name="connsiteX5" fmla="*/ 5484 w 1577975"/>
                <a:gd name="connsiteY5" fmla="*/ 751287 h 1146175"/>
                <a:gd name="connsiteX0" fmla="*/ 3896 w 1576387"/>
                <a:gd name="connsiteY0" fmla="*/ 738306 h 1133194"/>
                <a:gd name="connsiteX1" fmla="*/ 0 w 1576387"/>
                <a:gd name="connsiteY1" fmla="*/ 0 h 1133194"/>
                <a:gd name="connsiteX2" fmla="*/ 1170826 w 1576387"/>
                <a:gd name="connsiteY2" fmla="*/ 764666 h 1133194"/>
                <a:gd name="connsiteX3" fmla="*/ 1576387 w 1576387"/>
                <a:gd name="connsiteY3" fmla="*/ 1133194 h 1133194"/>
                <a:gd name="connsiteX4" fmla="*/ 1238580 w 1576387"/>
                <a:gd name="connsiteY4" fmla="*/ 910062 h 1133194"/>
                <a:gd name="connsiteX5" fmla="*/ 3896 w 1576387"/>
                <a:gd name="connsiteY5" fmla="*/ 738306 h 1133194"/>
                <a:gd name="connsiteX0" fmla="*/ 3896 w 1576387"/>
                <a:gd name="connsiteY0" fmla="*/ 738306 h 1133194"/>
                <a:gd name="connsiteX1" fmla="*/ 0 w 1576387"/>
                <a:gd name="connsiteY1" fmla="*/ 0 h 1133194"/>
                <a:gd name="connsiteX2" fmla="*/ 1169238 w 1576387"/>
                <a:gd name="connsiteY2" fmla="*/ 756876 h 1133194"/>
                <a:gd name="connsiteX3" fmla="*/ 1576387 w 1576387"/>
                <a:gd name="connsiteY3" fmla="*/ 1133194 h 1133194"/>
                <a:gd name="connsiteX4" fmla="*/ 1238580 w 1576387"/>
                <a:gd name="connsiteY4" fmla="*/ 910062 h 1133194"/>
                <a:gd name="connsiteX5" fmla="*/ 3896 w 1576387"/>
                <a:gd name="connsiteY5" fmla="*/ 738306 h 113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387" h="1133194">
                  <a:moveTo>
                    <a:pt x="3896" y="738306"/>
                  </a:moveTo>
                  <a:cubicBezTo>
                    <a:pt x="2597" y="492204"/>
                    <a:pt x="1299" y="246102"/>
                    <a:pt x="0" y="0"/>
                  </a:cubicBezTo>
                  <a:cubicBezTo>
                    <a:pt x="387982" y="277679"/>
                    <a:pt x="781256" y="479197"/>
                    <a:pt x="1169238" y="756876"/>
                  </a:cubicBezTo>
                  <a:lnTo>
                    <a:pt x="1576387" y="1133194"/>
                  </a:lnTo>
                  <a:cubicBezTo>
                    <a:pt x="1362154" y="1079587"/>
                    <a:pt x="1452813" y="963669"/>
                    <a:pt x="1238580" y="910062"/>
                  </a:cubicBezTo>
                  <a:lnTo>
                    <a:pt x="3896" y="738306"/>
                  </a:lnTo>
                  <a:close/>
                </a:path>
              </a:pathLst>
            </a:custGeom>
            <a:solidFill>
              <a:srgbClr val="50B3CF">
                <a:lumMod val="75000"/>
                <a:alpha val="31765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133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800" y="2246878"/>
              <a:ext cx="1333500" cy="685800"/>
            </a:xfrm>
            <a:prstGeom prst="rect">
              <a:avLst/>
            </a:prstGeom>
            <a:solidFill>
              <a:srgbClr val="DF7A1C">
                <a:lumMod val="40000"/>
                <a:lumOff val="60000"/>
                <a:alpha val="31765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330" kern="0" dirty="0" smtClean="0">
                  <a:solidFill>
                    <a:srgbClr val="141414"/>
                  </a:solidFill>
                </a:rPr>
                <a:t>1.6 </a:t>
              </a:r>
              <a:r>
                <a:rPr lang="en-US" sz="1330" kern="0" dirty="0">
                  <a:solidFill>
                    <a:srgbClr val="141414"/>
                  </a:solidFill>
                </a:rPr>
                <a:t>Million </a:t>
              </a:r>
              <a:endParaRPr lang="en-US" sz="1330" kern="0" dirty="0" smtClean="0">
                <a:solidFill>
                  <a:srgbClr val="141414"/>
                </a:solidFill>
              </a:endParaRPr>
            </a:p>
            <a:p>
              <a:pPr algn="ctr" defTabSz="1219170">
                <a:defRPr/>
              </a:pPr>
              <a:r>
                <a:rPr lang="en-US" sz="1330" kern="0" dirty="0" smtClean="0">
                  <a:solidFill>
                    <a:srgbClr val="141414"/>
                  </a:solidFill>
                </a:rPr>
                <a:t>Gas </a:t>
              </a:r>
            </a:p>
            <a:p>
              <a:pPr algn="ctr" defTabSz="1219170">
                <a:defRPr/>
              </a:pPr>
              <a:r>
                <a:rPr lang="en-US" sz="1330" kern="0" dirty="0" smtClean="0">
                  <a:solidFill>
                    <a:srgbClr val="141414"/>
                  </a:solidFill>
                </a:rPr>
                <a:t>Customers</a:t>
              </a:r>
              <a:endParaRPr lang="en-US" sz="1330" kern="0" dirty="0">
                <a:solidFill>
                  <a:srgbClr val="141414"/>
                </a:solidFill>
              </a:endParaRPr>
            </a:p>
          </p:txBody>
        </p:sp>
        <p:sp>
          <p:nvSpPr>
            <p:cNvPr id="46" name="Right Triangle 16"/>
            <p:cNvSpPr/>
            <p:nvPr/>
          </p:nvSpPr>
          <p:spPr>
            <a:xfrm>
              <a:off x="1638299" y="2242115"/>
              <a:ext cx="2278927" cy="689044"/>
            </a:xfrm>
            <a:custGeom>
              <a:avLst/>
              <a:gdLst>
                <a:gd name="connsiteX0" fmla="*/ 0 w 1562100"/>
                <a:gd name="connsiteY0" fmla="*/ 1143000 h 1143000"/>
                <a:gd name="connsiteX1" fmla="*/ 0 w 1562100"/>
                <a:gd name="connsiteY1" fmla="*/ 0 h 1143000"/>
                <a:gd name="connsiteX2" fmla="*/ 1562100 w 1562100"/>
                <a:gd name="connsiteY2" fmla="*/ 1143000 h 1143000"/>
                <a:gd name="connsiteX3" fmla="*/ 0 w 1562100"/>
                <a:gd name="connsiteY3" fmla="*/ 1143000 h 1143000"/>
                <a:gd name="connsiteX0" fmla="*/ 0 w 1572491"/>
                <a:gd name="connsiteY0" fmla="*/ 685800 h 1143000"/>
                <a:gd name="connsiteX1" fmla="*/ 10391 w 1572491"/>
                <a:gd name="connsiteY1" fmla="*/ 0 h 1143000"/>
                <a:gd name="connsiteX2" fmla="*/ 1572491 w 1572491"/>
                <a:gd name="connsiteY2" fmla="*/ 1143000 h 1143000"/>
                <a:gd name="connsiteX3" fmla="*/ 0 w 1572491"/>
                <a:gd name="connsiteY3" fmla="*/ 685800 h 1143000"/>
                <a:gd name="connsiteX0" fmla="*/ 5484 w 1577975"/>
                <a:gd name="connsiteY0" fmla="*/ 688975 h 1146175"/>
                <a:gd name="connsiteX1" fmla="*/ 0 w 1577975"/>
                <a:gd name="connsiteY1" fmla="*/ 0 h 1146175"/>
                <a:gd name="connsiteX2" fmla="*/ 1577975 w 1577975"/>
                <a:gd name="connsiteY2" fmla="*/ 1146175 h 1146175"/>
                <a:gd name="connsiteX3" fmla="*/ 5484 w 1577975"/>
                <a:gd name="connsiteY3" fmla="*/ 688975 h 1146175"/>
                <a:gd name="connsiteX0" fmla="*/ 5484 w 1577975"/>
                <a:gd name="connsiteY0" fmla="*/ 751287 h 1146175"/>
                <a:gd name="connsiteX1" fmla="*/ 0 w 1577975"/>
                <a:gd name="connsiteY1" fmla="*/ 0 h 1146175"/>
                <a:gd name="connsiteX2" fmla="*/ 1577975 w 1577975"/>
                <a:gd name="connsiteY2" fmla="*/ 1146175 h 1146175"/>
                <a:gd name="connsiteX3" fmla="*/ 5484 w 1577975"/>
                <a:gd name="connsiteY3" fmla="*/ 751287 h 1146175"/>
                <a:gd name="connsiteX0" fmla="*/ 720 w 1577975"/>
                <a:gd name="connsiteY0" fmla="*/ 751287 h 1146175"/>
                <a:gd name="connsiteX1" fmla="*/ 0 w 1577975"/>
                <a:gd name="connsiteY1" fmla="*/ 0 h 1146175"/>
                <a:gd name="connsiteX2" fmla="*/ 1577975 w 1577975"/>
                <a:gd name="connsiteY2" fmla="*/ 1146175 h 1146175"/>
                <a:gd name="connsiteX3" fmla="*/ 720 w 1577975"/>
                <a:gd name="connsiteY3" fmla="*/ 751287 h 1146175"/>
                <a:gd name="connsiteX0" fmla="*/ 720 w 1511279"/>
                <a:gd name="connsiteY0" fmla="*/ 751287 h 751287"/>
                <a:gd name="connsiteX1" fmla="*/ 0 w 1511279"/>
                <a:gd name="connsiteY1" fmla="*/ 0 h 751287"/>
                <a:gd name="connsiteX2" fmla="*/ 1511279 w 1511279"/>
                <a:gd name="connsiteY2" fmla="*/ 377654 h 751287"/>
                <a:gd name="connsiteX3" fmla="*/ 720 w 1511279"/>
                <a:gd name="connsiteY3" fmla="*/ 751287 h 751287"/>
                <a:gd name="connsiteX0" fmla="*/ 720 w 1519748"/>
                <a:gd name="connsiteY0" fmla="*/ 751287 h 751287"/>
                <a:gd name="connsiteX1" fmla="*/ 0 w 1519748"/>
                <a:gd name="connsiteY1" fmla="*/ 0 h 751287"/>
                <a:gd name="connsiteX2" fmla="*/ 1519748 w 1519748"/>
                <a:gd name="connsiteY2" fmla="*/ 211487 h 751287"/>
                <a:gd name="connsiteX3" fmla="*/ 720 w 1519748"/>
                <a:gd name="connsiteY3" fmla="*/ 751287 h 751287"/>
                <a:gd name="connsiteX0" fmla="*/ 720 w 1519748"/>
                <a:gd name="connsiteY0" fmla="*/ 751287 h 751287"/>
                <a:gd name="connsiteX1" fmla="*/ 0 w 1519748"/>
                <a:gd name="connsiteY1" fmla="*/ 0 h 751287"/>
                <a:gd name="connsiteX2" fmla="*/ 1519748 w 1519748"/>
                <a:gd name="connsiteY2" fmla="*/ 211487 h 751287"/>
                <a:gd name="connsiteX3" fmla="*/ 720 w 1519748"/>
                <a:gd name="connsiteY3" fmla="*/ 751287 h 75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748" h="751287">
                  <a:moveTo>
                    <a:pt x="720" y="751287"/>
                  </a:moveTo>
                  <a:lnTo>
                    <a:pt x="0" y="0"/>
                  </a:lnTo>
                  <a:lnTo>
                    <a:pt x="1519748" y="211487"/>
                  </a:lnTo>
                  <a:cubicBezTo>
                    <a:pt x="1076924" y="197558"/>
                    <a:pt x="507063" y="571354"/>
                    <a:pt x="720" y="751287"/>
                  </a:cubicBezTo>
                  <a:close/>
                </a:path>
              </a:pathLst>
            </a:custGeom>
            <a:solidFill>
              <a:srgbClr val="DF7A1C">
                <a:lumMod val="60000"/>
                <a:lumOff val="40000"/>
                <a:alpha val="31765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133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04800" y="2932678"/>
              <a:ext cx="1333500" cy="685800"/>
            </a:xfrm>
            <a:prstGeom prst="rect">
              <a:avLst/>
            </a:prstGeom>
            <a:solidFill>
              <a:srgbClr val="72CDF4">
                <a:lumMod val="60000"/>
                <a:lumOff val="40000"/>
                <a:alpha val="31765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defTabSz="1219170">
                <a:defRPr/>
              </a:pPr>
              <a:r>
                <a:rPr lang="en-US" sz="1330" kern="0" dirty="0" smtClean="0">
                  <a:solidFill>
                    <a:srgbClr val="141414"/>
                  </a:solidFill>
                </a:rPr>
                <a:t>29,060</a:t>
              </a:r>
              <a:endParaRPr lang="en-US" sz="1330" kern="0" dirty="0">
                <a:solidFill>
                  <a:srgbClr val="141414"/>
                </a:solidFill>
              </a:endParaRPr>
            </a:p>
            <a:p>
              <a:pPr lvl="0" algn="ctr" defTabSz="1219170">
                <a:defRPr/>
              </a:pPr>
              <a:r>
                <a:rPr lang="en-US" sz="1330" kern="0" dirty="0">
                  <a:solidFill>
                    <a:srgbClr val="141414"/>
                  </a:solidFill>
                </a:rPr>
                <a:t>Employees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4800" y="3618478"/>
              <a:ext cx="1333500" cy="685800"/>
            </a:xfrm>
            <a:prstGeom prst="rect">
              <a:avLst/>
            </a:prstGeom>
            <a:solidFill>
              <a:sysClr val="window" lastClr="FFFFFF">
                <a:lumMod val="75000"/>
                <a:alpha val="31765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fr-FR" sz="1467" kern="0" dirty="0" smtClean="0">
                  <a:solidFill>
                    <a:srgbClr val="141414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125</a:t>
              </a:r>
              <a:endParaRPr lang="fr-FR" sz="1467" kern="0" dirty="0">
                <a:solidFill>
                  <a:srgbClr val="141414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1219170">
                <a:defRPr/>
              </a:pPr>
              <a:r>
                <a:rPr lang="fr-FR" sz="1333" kern="0" dirty="0">
                  <a:solidFill>
                    <a:srgbClr val="141414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Fortune 500 List </a:t>
              </a:r>
              <a:endParaRPr lang="en-US" sz="1067" kern="0" dirty="0">
                <a:solidFill>
                  <a:srgbClr val="141414"/>
                </a:solidFill>
              </a:endParaRPr>
            </a:p>
          </p:txBody>
        </p:sp>
        <p:sp>
          <p:nvSpPr>
            <p:cNvPr id="49" name="Right Triangle 16"/>
            <p:cNvSpPr/>
            <p:nvPr/>
          </p:nvSpPr>
          <p:spPr>
            <a:xfrm>
              <a:off x="1638300" y="2337234"/>
              <a:ext cx="2256701" cy="1274541"/>
            </a:xfrm>
            <a:custGeom>
              <a:avLst/>
              <a:gdLst>
                <a:gd name="connsiteX0" fmla="*/ 0 w 1562100"/>
                <a:gd name="connsiteY0" fmla="*/ 1143000 h 1143000"/>
                <a:gd name="connsiteX1" fmla="*/ 0 w 1562100"/>
                <a:gd name="connsiteY1" fmla="*/ 0 h 1143000"/>
                <a:gd name="connsiteX2" fmla="*/ 1562100 w 1562100"/>
                <a:gd name="connsiteY2" fmla="*/ 1143000 h 1143000"/>
                <a:gd name="connsiteX3" fmla="*/ 0 w 1562100"/>
                <a:gd name="connsiteY3" fmla="*/ 1143000 h 1143000"/>
                <a:gd name="connsiteX0" fmla="*/ 0 w 1572491"/>
                <a:gd name="connsiteY0" fmla="*/ 685800 h 1143000"/>
                <a:gd name="connsiteX1" fmla="*/ 10391 w 1572491"/>
                <a:gd name="connsiteY1" fmla="*/ 0 h 1143000"/>
                <a:gd name="connsiteX2" fmla="*/ 1572491 w 1572491"/>
                <a:gd name="connsiteY2" fmla="*/ 1143000 h 1143000"/>
                <a:gd name="connsiteX3" fmla="*/ 0 w 1572491"/>
                <a:gd name="connsiteY3" fmla="*/ 685800 h 1143000"/>
                <a:gd name="connsiteX0" fmla="*/ 5484 w 1577975"/>
                <a:gd name="connsiteY0" fmla="*/ 688975 h 1146175"/>
                <a:gd name="connsiteX1" fmla="*/ 0 w 1577975"/>
                <a:gd name="connsiteY1" fmla="*/ 0 h 1146175"/>
                <a:gd name="connsiteX2" fmla="*/ 1577975 w 1577975"/>
                <a:gd name="connsiteY2" fmla="*/ 1146175 h 1146175"/>
                <a:gd name="connsiteX3" fmla="*/ 5484 w 1577975"/>
                <a:gd name="connsiteY3" fmla="*/ 688975 h 1146175"/>
                <a:gd name="connsiteX0" fmla="*/ 5484 w 1577975"/>
                <a:gd name="connsiteY0" fmla="*/ 751287 h 1146175"/>
                <a:gd name="connsiteX1" fmla="*/ 0 w 1577975"/>
                <a:gd name="connsiteY1" fmla="*/ 0 h 1146175"/>
                <a:gd name="connsiteX2" fmla="*/ 1577975 w 1577975"/>
                <a:gd name="connsiteY2" fmla="*/ 1146175 h 1146175"/>
                <a:gd name="connsiteX3" fmla="*/ 5484 w 1577975"/>
                <a:gd name="connsiteY3" fmla="*/ 751287 h 1146175"/>
                <a:gd name="connsiteX0" fmla="*/ 720 w 1577975"/>
                <a:gd name="connsiteY0" fmla="*/ 751287 h 1146175"/>
                <a:gd name="connsiteX1" fmla="*/ 0 w 1577975"/>
                <a:gd name="connsiteY1" fmla="*/ 0 h 1146175"/>
                <a:gd name="connsiteX2" fmla="*/ 1577975 w 1577975"/>
                <a:gd name="connsiteY2" fmla="*/ 1146175 h 1146175"/>
                <a:gd name="connsiteX3" fmla="*/ 720 w 1577975"/>
                <a:gd name="connsiteY3" fmla="*/ 751287 h 1146175"/>
                <a:gd name="connsiteX0" fmla="*/ 720 w 1511279"/>
                <a:gd name="connsiteY0" fmla="*/ 751287 h 751287"/>
                <a:gd name="connsiteX1" fmla="*/ 0 w 1511279"/>
                <a:gd name="connsiteY1" fmla="*/ 0 h 751287"/>
                <a:gd name="connsiteX2" fmla="*/ 1511279 w 1511279"/>
                <a:gd name="connsiteY2" fmla="*/ 377654 h 751287"/>
                <a:gd name="connsiteX3" fmla="*/ 720 w 1511279"/>
                <a:gd name="connsiteY3" fmla="*/ 751287 h 751287"/>
                <a:gd name="connsiteX0" fmla="*/ 720 w 1543039"/>
                <a:gd name="connsiteY0" fmla="*/ 1126576 h 1126576"/>
                <a:gd name="connsiteX1" fmla="*/ 0 w 1543039"/>
                <a:gd name="connsiteY1" fmla="*/ 375289 h 1126576"/>
                <a:gd name="connsiteX2" fmla="*/ 1543039 w 1543039"/>
                <a:gd name="connsiteY2" fmla="*/ 0 h 1126576"/>
                <a:gd name="connsiteX3" fmla="*/ 720 w 1543039"/>
                <a:gd name="connsiteY3" fmla="*/ 1126576 h 1126576"/>
                <a:gd name="connsiteX0" fmla="*/ 720 w 1504927"/>
                <a:gd name="connsiteY0" fmla="*/ 1389673 h 1389673"/>
                <a:gd name="connsiteX1" fmla="*/ 0 w 1504927"/>
                <a:gd name="connsiteY1" fmla="*/ 638386 h 1389673"/>
                <a:gd name="connsiteX2" fmla="*/ 1504927 w 1504927"/>
                <a:gd name="connsiteY2" fmla="*/ 0 h 1389673"/>
                <a:gd name="connsiteX3" fmla="*/ 720 w 1504927"/>
                <a:gd name="connsiteY3" fmla="*/ 1389673 h 1389673"/>
                <a:gd name="connsiteX0" fmla="*/ 720 w 1504927"/>
                <a:gd name="connsiteY0" fmla="*/ 1389673 h 1389673"/>
                <a:gd name="connsiteX1" fmla="*/ 0 w 1504927"/>
                <a:gd name="connsiteY1" fmla="*/ 638386 h 1389673"/>
                <a:gd name="connsiteX2" fmla="*/ 1504927 w 1504927"/>
                <a:gd name="connsiteY2" fmla="*/ 0 h 1389673"/>
                <a:gd name="connsiteX3" fmla="*/ 720 w 1504927"/>
                <a:gd name="connsiteY3" fmla="*/ 1389673 h 1389673"/>
                <a:gd name="connsiteX0" fmla="*/ 720 w 1504927"/>
                <a:gd name="connsiteY0" fmla="*/ 1389673 h 1389673"/>
                <a:gd name="connsiteX1" fmla="*/ 0 w 1504927"/>
                <a:gd name="connsiteY1" fmla="*/ 651368 h 1389673"/>
                <a:gd name="connsiteX2" fmla="*/ 1504927 w 1504927"/>
                <a:gd name="connsiteY2" fmla="*/ 0 h 1389673"/>
                <a:gd name="connsiteX3" fmla="*/ 720 w 1504927"/>
                <a:gd name="connsiteY3" fmla="*/ 1389673 h 138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927" h="1389673">
                  <a:moveTo>
                    <a:pt x="720" y="1389673"/>
                  </a:moveTo>
                  <a:lnTo>
                    <a:pt x="0" y="651368"/>
                  </a:lnTo>
                  <a:lnTo>
                    <a:pt x="1504927" y="0"/>
                  </a:lnTo>
                  <a:cubicBezTo>
                    <a:pt x="1041637" y="234745"/>
                    <a:pt x="502122" y="926449"/>
                    <a:pt x="720" y="1389673"/>
                  </a:cubicBezTo>
                  <a:close/>
                </a:path>
              </a:pathLst>
            </a:custGeom>
            <a:solidFill>
              <a:srgbClr val="72CDF4">
                <a:lumMod val="75000"/>
                <a:alpha val="31765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133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50" name="Right Triangle 17"/>
            <p:cNvSpPr/>
            <p:nvPr/>
          </p:nvSpPr>
          <p:spPr>
            <a:xfrm>
              <a:off x="1627908" y="2284978"/>
              <a:ext cx="2143992" cy="2019300"/>
            </a:xfrm>
            <a:custGeom>
              <a:avLst/>
              <a:gdLst>
                <a:gd name="connsiteX0" fmla="*/ 0 w 658092"/>
                <a:gd name="connsiteY0" fmla="*/ 685800 h 685800"/>
                <a:gd name="connsiteX1" fmla="*/ 0 w 658092"/>
                <a:gd name="connsiteY1" fmla="*/ 0 h 685800"/>
                <a:gd name="connsiteX2" fmla="*/ 658092 w 658092"/>
                <a:gd name="connsiteY2" fmla="*/ 685800 h 685800"/>
                <a:gd name="connsiteX3" fmla="*/ 0 w 658092"/>
                <a:gd name="connsiteY3" fmla="*/ 685800 h 685800"/>
                <a:gd name="connsiteX0" fmla="*/ 0 w 2143992"/>
                <a:gd name="connsiteY0" fmla="*/ 2019300 h 2019300"/>
                <a:gd name="connsiteX1" fmla="*/ 0 w 2143992"/>
                <a:gd name="connsiteY1" fmla="*/ 1333500 h 2019300"/>
                <a:gd name="connsiteX2" fmla="*/ 2143992 w 2143992"/>
                <a:gd name="connsiteY2" fmla="*/ 0 h 2019300"/>
                <a:gd name="connsiteX3" fmla="*/ 0 w 2143992"/>
                <a:gd name="connsiteY3" fmla="*/ 2019300 h 2019300"/>
                <a:gd name="connsiteX0" fmla="*/ 0 w 2143992"/>
                <a:gd name="connsiteY0" fmla="*/ 2019300 h 2019300"/>
                <a:gd name="connsiteX1" fmla="*/ 0 w 2143992"/>
                <a:gd name="connsiteY1" fmla="*/ 1333500 h 2019300"/>
                <a:gd name="connsiteX2" fmla="*/ 2143992 w 2143992"/>
                <a:gd name="connsiteY2" fmla="*/ 0 h 2019300"/>
                <a:gd name="connsiteX3" fmla="*/ 0 w 2143992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992" h="2019300">
                  <a:moveTo>
                    <a:pt x="0" y="2019300"/>
                  </a:moveTo>
                  <a:lnTo>
                    <a:pt x="0" y="1333500"/>
                  </a:lnTo>
                  <a:lnTo>
                    <a:pt x="2143992" y="0"/>
                  </a:lnTo>
                  <a:cubicBezTo>
                    <a:pt x="1681741" y="615950"/>
                    <a:pt x="714664" y="1346200"/>
                    <a:pt x="0" y="2019300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133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2771924" y="2006600"/>
            <a:ext cx="2161835" cy="4616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1200" b="1" kern="0" baseline="30000" dirty="0">
                <a:ea typeface="Verdana" panose="020B0604030504040204" pitchFamily="34" charset="0"/>
                <a:cs typeface="Verdana" panose="020B0604030504040204" pitchFamily="34" charset="0"/>
              </a:rPr>
              <a:t>nd</a:t>
            </a: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 largest Utility in US </a:t>
            </a: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by Market Cap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196589" y="1412557"/>
            <a:ext cx="2727664" cy="4616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 defTabSz="609555">
              <a:defRPr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Operations in </a:t>
            </a: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6 states </a:t>
            </a: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US </a:t>
            </a: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with assets also in </a:t>
            </a: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Canada &amp; Latin America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206094" y="4759631"/>
            <a:ext cx="2727664" cy="64633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Dow Jones Sustainability Index (DJSI) </a:t>
            </a: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for North America for the </a:t>
            </a: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11th consecutive year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016624" y="864804"/>
            <a:ext cx="0" cy="5044475"/>
          </a:xfrm>
          <a:prstGeom prst="line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55" name="Rectangle 54"/>
          <p:cNvSpPr/>
          <p:nvPr/>
        </p:nvSpPr>
        <p:spPr>
          <a:xfrm>
            <a:off x="1524001" y="787400"/>
            <a:ext cx="3400252" cy="4616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/>
        </p:spPr>
        <p:txBody>
          <a:bodyPr wrap="square">
            <a:noAutofit/>
          </a:bodyPr>
          <a:lstStyle/>
          <a:p>
            <a:pPr defTabSz="1219170">
              <a:defRPr/>
            </a:pP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One of the Largest </a:t>
            </a: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electric power holding company </a:t>
            </a: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in  United States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771924" y="4200466"/>
            <a:ext cx="2152329" cy="4616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Black Enterprise 40 Best Companies for Diversity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543255" y="3381633"/>
            <a:ext cx="5758627" cy="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ysDash"/>
          </a:ln>
          <a:effectLst/>
        </p:spPr>
      </p:cxnSp>
      <p:sp>
        <p:nvSpPr>
          <p:cNvPr id="58" name="Ellipse 37"/>
          <p:cNvSpPr/>
          <p:nvPr/>
        </p:nvSpPr>
        <p:spPr bwMode="auto">
          <a:xfrm>
            <a:off x="3090713" y="2538125"/>
            <a:ext cx="1687764" cy="1590867"/>
          </a:xfrm>
          <a:prstGeom prst="ellipse">
            <a:avLst/>
          </a:prstGeom>
          <a:gradFill flip="none" rotWithShape="1">
            <a:gsLst>
              <a:gs pos="38000">
                <a:sysClr val="window" lastClr="FFFFFF"/>
              </a:gs>
              <a:gs pos="89000">
                <a:sysClr val="window" lastClr="FFFFFF">
                  <a:lumMod val="85000"/>
                </a:sys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19456" tIns="59729" rIns="119456" bIns="59729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600">
              <a:solidFill>
                <a:sysClr val="window" lastClr="FFFF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508738" y="5507905"/>
            <a:ext cx="3425020" cy="4616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sz="1200" b="1" kern="0" dirty="0">
                <a:ea typeface="Verdana" panose="020B0604030504040204" pitchFamily="34" charset="0"/>
                <a:cs typeface="Verdana" panose="020B0604030504040204" pitchFamily="34" charset="0"/>
              </a:rPr>
              <a:t>United Way North Carolina's Power of Commitment Award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771" y="910702"/>
            <a:ext cx="3695793" cy="2466393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9377461" y="1264269"/>
            <a:ext cx="2201667" cy="1980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1917" indent="-243834" algn="ctr"/>
            <a:r>
              <a:rPr lang="en-US" sz="1467" b="1" kern="0" dirty="0">
                <a:ea typeface="Verdana" panose="020B0604030504040204" pitchFamily="34" charset="0"/>
                <a:cs typeface="Verdana" panose="020B0604030504040204" pitchFamily="34" charset="0"/>
              </a:rPr>
              <a:t>Subsidiaries:</a:t>
            </a:r>
          </a:p>
          <a:p>
            <a:pPr marL="121917" indent="-243834">
              <a:buFont typeface="Arial" panose="020B0604020202020204" pitchFamily="34" charset="0"/>
              <a:buChar char="•"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Duke Energy Carolinas</a:t>
            </a:r>
          </a:p>
          <a:p>
            <a:pPr marL="121917" indent="-243834">
              <a:buFont typeface="Arial" panose="020B0604020202020204" pitchFamily="34" charset="0"/>
              <a:buChar char="•"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Duke Energy Ohio</a:t>
            </a:r>
          </a:p>
          <a:p>
            <a:pPr marL="121917" indent="-243834">
              <a:buFont typeface="Arial" panose="020B0604020202020204" pitchFamily="34" charset="0"/>
              <a:buChar char="•"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Duke Energy Kentucky</a:t>
            </a:r>
          </a:p>
          <a:p>
            <a:pPr marL="121917" indent="-243834">
              <a:buFont typeface="Arial" panose="020B0604020202020204" pitchFamily="34" charset="0"/>
              <a:buChar char="•"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Duke Energy Indiana</a:t>
            </a:r>
          </a:p>
          <a:p>
            <a:pPr marL="121917" indent="-243834">
              <a:buFont typeface="Arial" panose="020B0604020202020204" pitchFamily="34" charset="0"/>
              <a:buChar char="•"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Duke Energy Florida</a:t>
            </a:r>
          </a:p>
          <a:p>
            <a:pPr marL="121917" indent="-243834">
              <a:buFont typeface="Arial" panose="020B0604020202020204" pitchFamily="34" charset="0"/>
              <a:buChar char="•"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Duke Energy Progress</a:t>
            </a:r>
          </a:p>
          <a:p>
            <a:pPr marL="121917" indent="-243834">
              <a:buFont typeface="Arial" panose="020B0604020202020204" pitchFamily="34" charset="0"/>
              <a:buChar char="•"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Duke Energy Renewables</a:t>
            </a:r>
          </a:p>
          <a:p>
            <a:pPr marL="121917" indent="-243834">
              <a:buFont typeface="Arial" panose="020B0604020202020204" pitchFamily="34" charset="0"/>
              <a:buChar char="•"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Duke Energy Retail</a:t>
            </a:r>
          </a:p>
          <a:p>
            <a:pPr marL="121917" indent="-243834">
              <a:buFont typeface="Arial" panose="020B0604020202020204" pitchFamily="34" charset="0"/>
              <a:buChar char="•"/>
            </a:pPr>
            <a:r>
              <a:rPr lang="en-US" sz="1200" kern="0" dirty="0">
                <a:ea typeface="Verdana" panose="020B0604030504040204" pitchFamily="34" charset="0"/>
                <a:cs typeface="Verdana" panose="020B0604030504040204" pitchFamily="34" charset="0"/>
              </a:rPr>
              <a:t>Duke Energy International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89" y="3060984"/>
            <a:ext cx="1498258" cy="49629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502903" y="36204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company also provides natural gas to</a:t>
            </a:r>
          </a:p>
          <a:p>
            <a:r>
              <a:rPr lang="en-US" dirty="0"/>
              <a:t>1.6 million customers in five states and operates</a:t>
            </a:r>
          </a:p>
          <a:p>
            <a:r>
              <a:rPr lang="en-US" dirty="0"/>
              <a:t>a growing renewable energy portfolio across</a:t>
            </a:r>
          </a:p>
          <a:p>
            <a:r>
              <a:rPr lang="en-US" dirty="0"/>
              <a:t>the U.S.</a:t>
            </a:r>
          </a:p>
        </p:txBody>
      </p:sp>
    </p:spTree>
    <p:extLst>
      <p:ext uri="{BB962C8B-B14F-4D97-AF65-F5344CB8AC3E}">
        <p14:creationId xmlns:p14="http://schemas.microsoft.com/office/powerpoint/2010/main" val="358013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0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42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7810EE9-21D6-4069-8A38-BDFA7E52C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58F2BF-BADE-4065-82F6-09DC506399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3848AA-6786-49FE-9536-257C2A38233A}">
  <ds:schemaRefs>
    <ds:schemaRef ds:uri="71af3243-3dd4-4a8d-8c0d-dd76da1f02a5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Circuit design</Template>
  <TotalTime>0</TotalTime>
  <Words>225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Trebuchet MS</vt:lpstr>
      <vt:lpstr>Tw Cen MT</vt:lpstr>
      <vt:lpstr>Verdana</vt:lpstr>
      <vt:lpstr>Circuit</vt:lpstr>
      <vt:lpstr>PowerPoint Presentation</vt:lpstr>
      <vt:lpstr>Table OF content</vt:lpstr>
      <vt:lpstr>Utilities Value Chain</vt:lpstr>
      <vt:lpstr>Distribution</vt:lpstr>
      <vt:lpstr>Who are electricity consumers?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Contact details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2019-04-10T21:47:15Z</dcterms:created>
  <dcterms:modified xsi:type="dcterms:W3CDTF">2019-04-11T04:17:38Z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